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custDataLst>
    <p:tags r:id="rId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4" userDrawn="1">
          <p15:clr>
            <a:srgbClr val="A4A3A4"/>
          </p15:clr>
        </p15:guide>
        <p15:guide id="2" pos="37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90F"/>
    <a:srgbClr val="2D47D1"/>
    <a:srgbClr val="344FA8"/>
    <a:srgbClr val="0000CC"/>
    <a:srgbClr val="0000FF"/>
    <a:srgbClr val="D00F0F"/>
    <a:srgbClr val="FC1515"/>
    <a:srgbClr val="800000"/>
    <a:srgbClr val="EDEDED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2014"/>
        <p:guide pos="37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86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.xml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8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876935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  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  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 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  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18309"/>
            <a:ext cx="2465630" cy="64920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诗歌</a:t>
            </a:r>
            <a:endParaRPr lang="zh-CN" altLang="en-US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宣召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226800" y="833733"/>
            <a:ext cx="11806450" cy="5841704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单击编辑宣召经文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 userDrawn="1"/>
        </p:nvSpPr>
        <p:spPr>
          <a:xfrm>
            <a:off x="152400" y="782955"/>
            <a:ext cx="1385454" cy="5978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公祷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  <a:endParaRPr kumimoji="1"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 hasCustomPrompt="1"/>
          </p:nvPr>
        </p:nvSpPr>
        <p:spPr>
          <a:xfrm>
            <a:off x="201612" y="1451296"/>
            <a:ext cx="11831637" cy="492125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公祷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6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374015" y="920115"/>
            <a:ext cx="7997190" cy="500761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认罪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6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 userDrawn="1"/>
        </p:nvSpPr>
        <p:spPr>
          <a:xfrm>
            <a:off x="152400" y="782955"/>
            <a:ext cx="1385454" cy="5978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 hasCustomPrompt="1"/>
          </p:nvPr>
        </p:nvSpPr>
        <p:spPr>
          <a:xfrm>
            <a:off x="201612" y="1381125"/>
            <a:ext cx="11831637" cy="495300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单击编辑认罪经文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22352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默想认罪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0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   告</a:t>
            </a:r>
            <a:endParaRPr kumimoji="0" lang="en-US" altLang="zh-CN" sz="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赦罪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16399" y="183600"/>
            <a:ext cx="6840000" cy="55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单击编辑经文编号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152400" y="820876"/>
            <a:ext cx="8353425" cy="5316538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47015" y="106998"/>
            <a:ext cx="1303489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读经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1788" y="84138"/>
            <a:ext cx="10494962" cy="76835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【</a:t>
            </a:r>
            <a:r>
              <a:rPr lang="en-US" altLang="zh-CN"/>
              <a:t>{}</a:t>
            </a:r>
            <a:r>
              <a:t>】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698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194178" y="75614"/>
            <a:ext cx="1369579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 信</a:t>
            </a:r>
            <a:endParaRPr kumimoji="1" lang="zh-CN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4246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沉静学道敬拜上帝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-95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宣信、证道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3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4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0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《{}》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9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-714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156210" y="86519"/>
            <a:ext cx="298566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上帝的</a:t>
            </a: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话语：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2995819" y="113074"/>
            <a:ext cx="8803513" cy="7056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【</a:t>
            </a:r>
            <a:r>
              <a:rPr lang="en-US" altLang="zh-CN"/>
              <a:t>{}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53035" y="897890"/>
            <a:ext cx="11873865" cy="5793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单击编辑经文</a:t>
            </a:r>
            <a:endParaRPr lang="zh-CN" altLang="en-US"/>
          </a:p>
        </p:txBody>
      </p:sp>
      <p:grpSp>
        <p:nvGrpSpPr>
          <p:cNvPr id="7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9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223651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感恩敬拜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438400" y="124775"/>
            <a:ext cx="624014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8:9】【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12:1–2】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59055" y="1296000"/>
            <a:ext cx="868807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你们知道我们主耶稣基督的恩典：他本来富足，却为你们成了贫穷，叫你们因他的贫穷，可以成为富足。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（林后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祝福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0" y="1296000"/>
            <a:ext cx="8769350" cy="207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祝祷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272540" y="75565"/>
            <a:ext cx="7475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6:24–26】【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28:19–20】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95250" y="1296000"/>
            <a:ext cx="8565515" cy="5450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225"/>
            <a:ext cx="8748000" cy="2749069"/>
          </a:xfrm>
          <a:prstGeom prst="rect">
            <a:avLst/>
          </a:prstGeom>
        </p:spPr>
      </p:pic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祝福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3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 userDrawn="1"/>
        </p:nvSpPr>
        <p:spPr>
          <a:xfrm>
            <a:off x="152400" y="104775"/>
            <a:ext cx="8595360" cy="92202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2000" cap="none" spc="90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5400" b="1" i="0" u="none" strike="noStrike" kern="2000" cap="none" spc="900" normalizeH="0" baseline="0" noProof="0" dirty="0"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467340" y="1189849"/>
            <a:ext cx="18497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84785" y="1721485"/>
            <a:ext cx="8414385" cy="4572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我们在天上的父，愿人都尊你的名为圣。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愿你的国降临，愿你的旨意行在地上，如同行在天上。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我们日用的饮食，今日赐给我们。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免我们的债，如同我们免了人的债。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不叫我们遇见试探，救我们脱离凶恶。因为国度，权柄，荣耀，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全是你的，直到永远。阿门！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7959407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团契相交敬拜神 家事分享    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5"/>
          <p:cNvGrpSpPr/>
          <p:nvPr userDrawn="1"/>
        </p:nvGrpSpPr>
        <p:grpSpPr bwMode="auto">
          <a:xfrm>
            <a:off x="0" y="2892425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9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26"/>
          <p:cNvGrpSpPr/>
          <p:nvPr userDrawn="1"/>
        </p:nvGrpSpPr>
        <p:grpSpPr bwMode="auto">
          <a:xfrm>
            <a:off x="8597900" y="2892425"/>
            <a:ext cx="152400" cy="400050"/>
            <a:chOff x="8616287" y="2891636"/>
            <a:chExt cx="152400" cy="400050"/>
          </a:xfrm>
          <a:solidFill>
            <a:srgbClr val="EF490F"/>
          </a:solidFill>
        </p:grpSpPr>
        <p:sp>
          <p:nvSpPr>
            <p:cNvPr id="8" name="Rectangle 7"/>
            <p:cNvSpPr/>
            <p:nvPr/>
          </p:nvSpPr>
          <p:spPr>
            <a:xfrm rot="10800000">
              <a:off x="8616287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15"/>
            <p:cNvCxnSpPr/>
            <p:nvPr/>
          </p:nvCxnSpPr>
          <p:spPr bwMode="auto">
            <a:xfrm rot="10800000">
              <a:off x="8667087" y="3109124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"/>
            <p:cNvCxnSpPr/>
            <p:nvPr/>
          </p:nvCxnSpPr>
          <p:spPr bwMode="auto">
            <a:xfrm rot="10800000">
              <a:off x="8667087" y="306308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2434500" y="960438"/>
            <a:ext cx="3886200" cy="1016000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35000" y="208603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2D47D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1440000" y="284040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  <p:pic>
        <p:nvPicPr>
          <p:cNvPr id="13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6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201613" y="784225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7959407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团契相交敬拜神 家事分享    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3775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团契学习敬拜神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0" y="850900"/>
            <a:ext cx="8748000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609859" y="1982450"/>
            <a:ext cx="503563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6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圣 餐</a:t>
            </a:r>
            <a:endParaRPr kumimoji="1" lang="zh-CN" altLang="en-US" sz="60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Box 8"/>
          <p:cNvSpPr txBox="1"/>
          <p:nvPr userDrawn="1"/>
        </p:nvSpPr>
        <p:spPr>
          <a:xfrm>
            <a:off x="2322156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领餐提醒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0" y="1285875"/>
            <a:ext cx="8748000" cy="47078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457200" indent="-457200" eaLnBrk="0" hangingPunct="0">
              <a:lnSpc>
                <a:spcPct val="150000"/>
              </a:lnSpc>
              <a:buAutoNum type="arabicPeriod"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请没有领受圣约洗礼的弟兄姐妹不要领餐，</a:t>
            </a:r>
            <a:endParaRPr lang="en-US" altLang="x-none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盼望参加教会学习，预备洗礼入会；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 </a:t>
            </a: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请圣约家庭洗礼的孩童和婴儿不要领餐；</a:t>
            </a:r>
            <a:endParaRPr lang="en-US" altLang="x-none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劝惩中的会员和良心因罪捆绑不安的信徒不要领餐；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(</a:t>
            </a: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会后盼望和牧者交通</a:t>
            </a:r>
            <a:r>
              <a:rPr lang="en-US" altLang="zh-CN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)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3.  </a:t>
            </a: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若你没有经过“新人约谈”，请你主动找接待同工或传道人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交通。</a:t>
            </a:r>
            <a:endParaRPr lang="en-US" altLang="x-none" sz="25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/>
          <p:nvPr userDrawn="1"/>
        </p:nvSpPr>
        <p:spPr>
          <a:xfrm>
            <a:off x="2292848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7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8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1"/>
          <p:cNvSpPr/>
          <p:nvPr userDrawn="1"/>
        </p:nvSpPr>
        <p:spPr>
          <a:xfrm>
            <a:off x="-635" y="944245"/>
            <a:ext cx="8748395" cy="246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2800"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“</a:t>
            </a:r>
            <a:r>
              <a:rPr lang="zh-CN" altLang="en-US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相信</a:t>
            </a:r>
            <a:r>
              <a:rPr lang="en-US" altLang="zh-CN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”</a:t>
            </a:r>
            <a:r>
              <a:rPr lang="zh-CN" altLang="en-US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领受圣礼的人心中。</a:t>
            </a:r>
            <a:endParaRPr lang="zh-CN" altLang="en-US" sz="25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3"/>
          <p:cNvSpPr/>
          <p:nvPr userDrawn="1"/>
        </p:nvSpPr>
        <p:spPr>
          <a:xfrm>
            <a:off x="66675" y="1188000"/>
            <a:ext cx="8640000" cy="3960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28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28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2322156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3"/>
          <p:cNvSpPr/>
          <p:nvPr userDrawn="1"/>
        </p:nvSpPr>
        <p:spPr>
          <a:xfrm>
            <a:off x="114300" y="1188000"/>
            <a:ext cx="8639810" cy="3960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2800" b="1" dirty="0">
                <a:solidFill>
                  <a:srgbClr val="EF490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r>
              <a:rPr lang="zh-CN" altLang="en-US" sz="28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28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2322156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1065600"/>
            <a:ext cx="8748000" cy="2178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109855" indent="0">
              <a:buNone/>
              <a:defRPr lang="zh-CN" altLang="en-US" sz="3600" b="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365125" indent="-255270" algn="ctr" eaLnBrk="0" hangingPunct="0">
              <a:spcBef>
                <a:spcPct val="20000"/>
              </a:spcBef>
            </a:pP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圣餐诗歌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{}</a:t>
            </a:r>
            <a:endParaRPr lang="en-US" altLang="zh-CN" sz="36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76200"/>
            <a:ext cx="221742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kumimoji="1"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圣餐诗歌</a:t>
            </a:r>
            <a:endParaRPr kumimoji="1"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标题 1"/>
          <p:cNvSpPr txBox="1"/>
          <p:nvPr userDrawn="1"/>
        </p:nvSpPr>
        <p:spPr bwMode="auto">
          <a:xfrm>
            <a:off x="159385" y="0"/>
            <a:ext cx="858837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举杯祝谢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/>
          <p:nvPr userDrawn="1"/>
        </p:nvSpPr>
        <p:spPr>
          <a:xfrm>
            <a:off x="151130" y="874395"/>
            <a:ext cx="8606155" cy="43326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7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8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同领饼和杯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1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祷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告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76200"/>
            <a:ext cx="223651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kumimoji="1" lang="zh-CN" altLang="en-US" sz="4000" b="1">
                <a:latin typeface="微软雅黑" panose="020B0503020204020204" pitchFamily="34" charset="-122"/>
                <a:ea typeface="微软雅黑" panose="020B0503020204020204" pitchFamily="34" charset="-122"/>
              </a:rPr>
              <a:t>入会诗歌</a:t>
            </a:r>
            <a:endParaRPr kumimoji="1"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165735" y="-25400"/>
            <a:ext cx="8582025" cy="942975"/>
          </a:xfrm>
          <a:prstGeom prst="rect">
            <a:avLst/>
          </a:prstGeom>
        </p:spPr>
        <p:txBody>
          <a:bodyPr lIns="180000" anchor="ctr" anchorCtr="0"/>
          <a:lstStyle>
            <a:lvl1pPr marL="107950" indent="0">
              <a:lnSpc>
                <a:spcPct val="100000"/>
              </a:lnSpc>
              <a:spcBef>
                <a:spcPts val="0"/>
              </a:spcBef>
              <a:buNone/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-714" y="2168166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10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2722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温馨提示：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12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13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12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4246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虔诚静默敬拜上帝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0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0" y="3097213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9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0" y="1416050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3" baseType="lpstr">
      <vt:lpstr>Arial</vt:lpstr>
      <vt:lpstr>宋体</vt:lpstr>
      <vt:lpstr>Wingdings</vt:lpstr>
      <vt:lpstr>Calibri Light</vt:lpstr>
      <vt:lpstr>Calibri</vt:lpstr>
      <vt:lpstr>微软雅黑</vt:lpstr>
      <vt:lpstr>微软雅黑 Light</vt:lpstr>
      <vt:lpstr>华文中宋</vt:lpstr>
      <vt:lpstr>楷体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623</cp:revision>
  <dcterms:created xsi:type="dcterms:W3CDTF">2021-11-06T09:42:00Z</dcterms:created>
  <dcterms:modified xsi:type="dcterms:W3CDTF">2026-01-08T12:37:08Z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9B2D459ED2C74C2393B34C29A69B3335</vt:lpwstr>
  </property>
</Properties>
</file>